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Lst>
  <p:sldIdLst>
    <p:sldId id="256" r:id="rId2"/>
    <p:sldId id="277" r:id="rId3"/>
    <p:sldId id="276" r:id="rId4"/>
    <p:sldId id="260" r:id="rId5"/>
    <p:sldId id="278" r:id="rId6"/>
    <p:sldId id="279" r:id="rId7"/>
    <p:sldId id="292" r:id="rId8"/>
    <p:sldId id="280" r:id="rId9"/>
    <p:sldId id="281" r:id="rId10"/>
    <p:sldId id="282" r:id="rId11"/>
    <p:sldId id="267" r:id="rId12"/>
    <p:sldId id="268" r:id="rId13"/>
    <p:sldId id="264" r:id="rId14"/>
    <p:sldId id="265" r:id="rId15"/>
    <p:sldId id="269" r:id="rId16"/>
    <p:sldId id="283" r:id="rId17"/>
    <p:sldId id="270" r:id="rId18"/>
    <p:sldId id="271" r:id="rId19"/>
    <p:sldId id="272" r:id="rId20"/>
    <p:sldId id="273" r:id="rId21"/>
    <p:sldId id="274" r:id="rId22"/>
    <p:sldId id="275" r:id="rId23"/>
    <p:sldId id="284" r:id="rId24"/>
    <p:sldId id="285" r:id="rId25"/>
    <p:sldId id="286" r:id="rId26"/>
    <p:sldId id="295" r:id="rId27"/>
    <p:sldId id="287" r:id="rId28"/>
    <p:sldId id="293" r:id="rId29"/>
    <p:sldId id="288" r:id="rId30"/>
    <p:sldId id="290" r:id="rId31"/>
    <p:sldId id="291" r:id="rId32"/>
    <p:sldId id="294" r:id="rId33"/>
    <p:sldId id="296"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29" autoAdjust="0"/>
    <p:restoredTop sz="94660"/>
  </p:normalViewPr>
  <p:slideViewPr>
    <p:cSldViewPr snapToGrid="0">
      <p:cViewPr varScale="1">
        <p:scale>
          <a:sx n="55" d="100"/>
          <a:sy n="55" d="100"/>
        </p:scale>
        <p:origin x="62" y="6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08B9EBBA-996F-894A-B54A-D6246ED52CEA}" type="datetimeFigureOut">
              <a:rPr lang="en-US" smtClean="0"/>
              <a:pPr/>
              <a:t>10/12/2016</a:t>
            </a:fld>
            <a:endParaRPr lang="en-US" dirty="0"/>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dirty="0"/>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C52C72-DE31-F449-A4ED-4C594FD91407}"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62726E-379B-B349-9EED-81ED093FA806}"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B3A1323-8D79-1946-B0D7-40001CF92E9D}" type="datetimeFigureOut">
              <a:rPr lang="en-US" smtClean="0"/>
              <a:pPr/>
              <a:t>10/12/2016</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8DFA1846-DA80-1C48-A609-854EA85C59AD}" type="datetimeFigureOut">
              <a:rPr lang="en-US" smtClean="0"/>
              <a:pPr/>
              <a:t>10/12/2016</a:t>
            </a:fld>
            <a:endParaRPr lang="en-US"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7302355-E14B-8545-A8F8-0FE83CC9D524}" type="datetimeFigureOut">
              <a:rPr lang="en-US" smtClean="0"/>
              <a:pPr/>
              <a:t>10/12/2016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02640F58-564D-2B4F-AE67-E407BA4FCF45}" type="datetimeFigureOut">
              <a:rPr lang="en-US" smtClean="0"/>
              <a:pPr/>
              <a:t>10/12/2016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F13A34C8-038E-2045-AF43-DF7DBB8E0E9E}" type="datetimeFigureOut">
              <a:rPr lang="en-US" smtClean="0"/>
              <a:pPr/>
              <a:t>10/12/2016</a:t>
            </a:fld>
            <a:endParaRPr lang="en-US" dirty="0"/>
          </a:p>
        </p:txBody>
      </p:sp>
      <p:sp>
        <p:nvSpPr>
          <p:cNvPr id="7" name="Slide Number Placeholder 6"/>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10/12/2016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D0DF5E60-9974-AC48-9591-99C2BB44B7CF}" type="datetimeFigureOut">
              <a:rPr lang="en-US" smtClean="0"/>
              <a:pPr/>
              <a:t>10/12/2016</a:t>
            </a:fld>
            <a:endParaRPr lang="en-US" dirty="0"/>
          </a:p>
        </p:txBody>
      </p:sp>
      <p:sp>
        <p:nvSpPr>
          <p:cNvPr id="22" name="Slide Number Placeholder 21"/>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8C79C5D-2A6F-F04D-97DA-BEF2467B64E4}" type="datetimeFigureOut">
              <a:rPr lang="en-US" smtClean="0"/>
              <a:pPr/>
              <a:t>10/12/2016</a:t>
            </a:fld>
            <a:endParaRPr lang="en-US" dirty="0"/>
          </a:p>
        </p:txBody>
      </p:sp>
      <p:sp>
        <p:nvSpPr>
          <p:cNvPr id="18" name="Slide Number Placeholder 17"/>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09B482E8-6E0E-1B4F-B1FD-C69DB9E858D9}" type="datetimeFigureOut">
              <a:rPr lang="en-US" smtClean="0"/>
              <a:pPr/>
              <a:t>10/12/2016</a:t>
            </a:fld>
            <a:endParaRPr lang="en-US"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7094" y="933994"/>
            <a:ext cx="8229600" cy="1160417"/>
          </a:xfrm>
        </p:spPr>
        <p:txBody>
          <a:bodyPr/>
          <a:lstStyle/>
          <a:p>
            <a:pPr algn="ctr"/>
            <a:r>
              <a:rPr lang="en-US" dirty="0">
                <a:solidFill>
                  <a:schemeClr val="accent6">
                    <a:lumMod val="50000"/>
                  </a:schemeClr>
                </a:solidFill>
              </a:rPr>
              <a:t>Audio Steganography</a:t>
            </a:r>
          </a:p>
        </p:txBody>
      </p:sp>
      <p:sp>
        <p:nvSpPr>
          <p:cNvPr id="3" name="Subtitle 2"/>
          <p:cNvSpPr>
            <a:spLocks noGrp="1"/>
          </p:cNvSpPr>
          <p:nvPr>
            <p:ph type="subTitle" idx="1"/>
          </p:nvPr>
        </p:nvSpPr>
        <p:spPr>
          <a:xfrm>
            <a:off x="1156364" y="3985544"/>
            <a:ext cx="10572000" cy="1313136"/>
          </a:xfrm>
        </p:spPr>
        <p:txBody>
          <a:bodyPr>
            <a:noAutofit/>
          </a:bodyPr>
          <a:lstStyle/>
          <a:p>
            <a:pPr algn="ctr"/>
            <a:r>
              <a:rPr lang="en-US" dirty="0"/>
              <a:t>By:- Sanket Patel</a:t>
            </a:r>
          </a:p>
          <a:p>
            <a:endParaRPr lang="en-US" dirty="0"/>
          </a:p>
          <a:p>
            <a:r>
              <a:rPr lang="en-US" dirty="0"/>
              <a:t>								        												</a:t>
            </a:r>
          </a:p>
        </p:txBody>
      </p:sp>
    </p:spTree>
    <p:extLst>
      <p:ext uri="{BB962C8B-B14F-4D97-AF65-F5344CB8AC3E}">
        <p14:creationId xmlns:p14="http://schemas.microsoft.com/office/powerpoint/2010/main" val="420026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3198"/>
            <a:ext cx="9956800" cy="1143000"/>
          </a:xfrm>
        </p:spPr>
        <p:txBody>
          <a:bodyPr/>
          <a:lstStyle/>
          <a:p>
            <a:r>
              <a:rPr lang="en-US" dirty="0"/>
              <a:t>Advantages Of Audio Steganography</a:t>
            </a:r>
          </a:p>
        </p:txBody>
      </p:sp>
      <p:sp>
        <p:nvSpPr>
          <p:cNvPr id="3" name="Content Placeholder 2"/>
          <p:cNvSpPr>
            <a:spLocks noGrp="1"/>
          </p:cNvSpPr>
          <p:nvPr>
            <p:ph sz="quarter" idx="1"/>
          </p:nvPr>
        </p:nvSpPr>
        <p:spPr/>
        <p:txBody>
          <a:bodyPr>
            <a:normAutofit/>
          </a:bodyPr>
          <a:lstStyle/>
          <a:p>
            <a:pPr lvl="0">
              <a:buFont typeface="Wingdings" pitchFamily="2" charset="2"/>
              <a:buChar char="Ø"/>
            </a:pPr>
            <a:r>
              <a:rPr lang="en-US" dirty="0">
                <a:latin typeface="+mj-lt"/>
                <a:ea typeface="Tahoma" pitchFamily="34" charset="0"/>
                <a:cs typeface="Tahoma" pitchFamily="34" charset="0"/>
              </a:rPr>
              <a:t>Audio based Steganography has the potential to conceal more information.</a:t>
            </a:r>
          </a:p>
          <a:p>
            <a:pPr>
              <a:buFont typeface="Wingdings" pitchFamily="2" charset="2"/>
              <a:buChar char="Ø"/>
            </a:pPr>
            <a:r>
              <a:rPr lang="en-US" dirty="0">
                <a:latin typeface="+mj-lt"/>
                <a:ea typeface="Tahoma" pitchFamily="34" charset="0"/>
                <a:cs typeface="Tahoma" pitchFamily="34" charset="0"/>
              </a:rPr>
              <a:t>The flexibility of audio steganography is  makes it very potentially powerful.</a:t>
            </a:r>
          </a:p>
          <a:p>
            <a:pPr>
              <a:buFont typeface="Wingdings" pitchFamily="2" charset="2"/>
              <a:buChar char="Ø"/>
            </a:pPr>
            <a:r>
              <a:rPr lang="en-US" dirty="0">
                <a:latin typeface="+mj-lt"/>
                <a:ea typeface="Tahoma" pitchFamily="34" charset="0"/>
                <a:cs typeface="Tahoma" pitchFamily="34" charset="0"/>
              </a:rPr>
              <a:t>Many attacks that are malicious against image Steganography algorithms (e.g. geometrical distortions, spatial scaling, etc.) cannot be implemented against audio Steganography schemes. Consequently, embedding information into audio seems more secure due to less </a:t>
            </a:r>
            <a:r>
              <a:rPr lang="en-US" dirty="0" err="1">
                <a:latin typeface="+mj-lt"/>
                <a:ea typeface="Tahoma" pitchFamily="34" charset="0"/>
                <a:cs typeface="Tahoma" pitchFamily="34" charset="0"/>
              </a:rPr>
              <a:t>steganalysis</a:t>
            </a:r>
            <a:r>
              <a:rPr lang="en-US" dirty="0">
                <a:latin typeface="+mj-lt"/>
                <a:ea typeface="Tahoma" pitchFamily="34" charset="0"/>
                <a:cs typeface="Tahoma" pitchFamily="34" charset="0"/>
              </a:rPr>
              <a:t> techniques for attacking to audio.</a:t>
            </a:r>
            <a:endParaRPr lang="en-IN" dirty="0">
              <a:latin typeface="+mj-lt"/>
              <a:ea typeface="Tahoma" pitchFamily="34" charset="0"/>
              <a:cs typeface="Tahoma" pitchFamily="34" charset="0"/>
            </a:endParaRPr>
          </a:p>
          <a:p>
            <a:endParaRPr lang="en-US"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43" y="209006"/>
            <a:ext cx="10886239" cy="979714"/>
          </a:xfrm>
        </p:spPr>
        <p:txBody>
          <a:bodyPr>
            <a:normAutofit/>
          </a:bodyPr>
          <a:lstStyle/>
          <a:p>
            <a:r>
              <a:rPr lang="en-IN" dirty="0"/>
              <a:t>Project Plan</a:t>
            </a:r>
          </a:p>
        </p:txBody>
      </p:sp>
      <p:sp>
        <p:nvSpPr>
          <p:cNvPr id="5" name="Content Placeholder 4"/>
          <p:cNvSpPr>
            <a:spLocks noGrp="1"/>
          </p:cNvSpPr>
          <p:nvPr>
            <p:ph sz="quarter" idx="1"/>
          </p:nvPr>
        </p:nvSpPr>
        <p:spPr>
          <a:xfrm>
            <a:off x="583474" y="1502229"/>
            <a:ext cx="10755086" cy="5128478"/>
          </a:xfrm>
        </p:spPr>
        <p:txBody>
          <a:bodyPr/>
          <a:lstStyle/>
          <a:p>
            <a:pPr marL="457200" indent="-457200" algn="just">
              <a:buFont typeface="+mj-lt"/>
              <a:buAutoNum type="arabicPeriod"/>
            </a:pPr>
            <a:r>
              <a:rPr lang="en-US" sz="2800" b="1" dirty="0"/>
              <a:t>Roles And Responsibilities:-</a:t>
            </a:r>
          </a:p>
          <a:p>
            <a:pPr marL="457200" indent="-457200" algn="just">
              <a:buNone/>
            </a:pPr>
            <a:endParaRPr lang="en-US" b="1" dirty="0"/>
          </a:p>
          <a:p>
            <a:pPr algn="just"/>
            <a:r>
              <a:rPr lang="en-US" dirty="0"/>
              <a:t>User must have to select audio file of type .au format.</a:t>
            </a:r>
          </a:p>
          <a:p>
            <a:pPr algn="just"/>
            <a:r>
              <a:rPr lang="en-US" dirty="0"/>
              <a:t>User have to write text message or secret message for embedding it in audio file.</a:t>
            </a:r>
          </a:p>
          <a:p>
            <a:pPr algn="just"/>
            <a:r>
              <a:rPr lang="en-US" dirty="0"/>
              <a:t>User must have to select a audio file for encoding message.</a:t>
            </a:r>
          </a:p>
          <a:p>
            <a:pPr algn="just"/>
            <a:r>
              <a:rPr lang="en-US" dirty="0"/>
              <a:t>User must have to select a </a:t>
            </a:r>
            <a:r>
              <a:rPr lang="en-US" dirty="0" err="1"/>
              <a:t>stego</a:t>
            </a:r>
            <a:r>
              <a:rPr lang="en-US" dirty="0"/>
              <a:t>-audio file for decoding message.</a:t>
            </a:r>
          </a:p>
          <a:p>
            <a:pPr algn="just"/>
            <a:r>
              <a:rPr lang="en-US" dirty="0"/>
              <a:t>User must have to give key for encryption and for decryption.</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Model</a:t>
            </a:r>
          </a:p>
        </p:txBody>
      </p:sp>
      <p:sp>
        <p:nvSpPr>
          <p:cNvPr id="3" name="Content Placeholder 2"/>
          <p:cNvSpPr>
            <a:spLocks noGrp="1"/>
          </p:cNvSpPr>
          <p:nvPr>
            <p:ph sz="quarter" idx="1"/>
          </p:nvPr>
        </p:nvSpPr>
        <p:spPr/>
        <p:txBody>
          <a:bodyPr>
            <a:normAutofit fontScale="92500" lnSpcReduction="20000"/>
          </a:bodyPr>
          <a:lstStyle/>
          <a:p>
            <a:pPr lvl="0"/>
            <a:endParaRPr lang="en-US" b="1" dirty="0"/>
          </a:p>
          <a:p>
            <a:endParaRPr lang="en-IN" dirty="0"/>
          </a:p>
        </p:txBody>
      </p:sp>
      <p:sp>
        <p:nvSpPr>
          <p:cNvPr id="9" name="Content Placeholder 8"/>
          <p:cNvSpPr>
            <a:spLocks noGrp="1"/>
          </p:cNvSpPr>
          <p:nvPr>
            <p:ph sz="quarter" idx="2"/>
          </p:nvPr>
        </p:nvSpPr>
        <p:spPr>
          <a:xfrm>
            <a:off x="5719790" y="1417319"/>
            <a:ext cx="4876800" cy="5035731"/>
          </a:xfrm>
        </p:spPr>
        <p:txBody>
          <a:bodyPr>
            <a:normAutofit fontScale="92500" lnSpcReduction="20000"/>
          </a:bodyPr>
          <a:lstStyle/>
          <a:p>
            <a:pPr algn="just">
              <a:buNone/>
            </a:pPr>
            <a:endParaRPr lang="en-US" dirty="0"/>
          </a:p>
          <a:p>
            <a:pPr algn="just">
              <a:buFont typeface="Wingdings" pitchFamily="2" charset="2"/>
              <a:buChar char="Ø"/>
            </a:pPr>
            <a:r>
              <a:rPr lang="en-US" dirty="0"/>
              <a:t>Here we use Iterative model.</a:t>
            </a:r>
          </a:p>
          <a:p>
            <a:pPr algn="just">
              <a:buFont typeface="Wingdings" pitchFamily="2" charset="2"/>
              <a:buChar char="Ø"/>
            </a:pPr>
            <a:r>
              <a:rPr lang="en-US" dirty="0"/>
              <a:t>Iterative process starts with a simple implementation of a subset of the software requirements and iteratively enhances the evolving versions until the full system is implemented. </a:t>
            </a:r>
          </a:p>
          <a:p>
            <a:pPr algn="just">
              <a:buFont typeface="Wingdings" pitchFamily="2" charset="2"/>
              <a:buChar char="Ø"/>
            </a:pPr>
            <a:r>
              <a:rPr lang="en-US" dirty="0"/>
              <a:t>At each iteration, design modifications are made and new functional capabilities are added. The basic idea behind this method is to develop a system through repeated cycles (iterative) and in smaller portions at a time (incremental).</a:t>
            </a:r>
          </a:p>
          <a:p>
            <a:endParaRPr lang="en-US" dirty="0"/>
          </a:p>
        </p:txBody>
      </p:sp>
      <p:sp>
        <p:nvSpPr>
          <p:cNvPr id="6" name="Rectangle 5"/>
          <p:cNvSpPr/>
          <p:nvPr/>
        </p:nvSpPr>
        <p:spPr>
          <a:xfrm>
            <a:off x="5138057" y="1638891"/>
            <a:ext cx="6096000" cy="430887"/>
          </a:xfrm>
          <a:prstGeom prst="rect">
            <a:avLst/>
          </a:prstGeom>
        </p:spPr>
        <p:txBody>
          <a:bodyPr>
            <a:spAutoFit/>
          </a:bodyPr>
          <a:lstStyle/>
          <a:p>
            <a:pPr algn="just">
              <a:buClr>
                <a:schemeClr val="accent1"/>
              </a:buClr>
            </a:pPr>
            <a:r>
              <a:rPr lang="en-US" sz="2200" dirty="0"/>
              <a:t> </a:t>
            </a:r>
            <a:endParaRPr lang="en-US" dirty="0"/>
          </a:p>
        </p:txBody>
      </p:sp>
      <p:pic>
        <p:nvPicPr>
          <p:cNvPr id="7" name="Picture 6" descr="C:\Users\jinal\Downloads\waterfall1.png"/>
          <p:cNvPicPr>
            <a:picLocks noChangeAspect="1" noChangeArrowheads="1"/>
          </p:cNvPicPr>
          <p:nvPr/>
        </p:nvPicPr>
        <p:blipFill>
          <a:blip r:embed="rId2"/>
          <a:srcRect/>
          <a:stretch>
            <a:fillRect/>
          </a:stretch>
        </p:blipFill>
        <p:spPr>
          <a:xfrm>
            <a:off x="633548" y="1606731"/>
            <a:ext cx="4669972" cy="4976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0"/>
            <a:ext cx="10636525" cy="1136469"/>
          </a:xfrm>
        </p:spPr>
        <p:txBody>
          <a:bodyPr/>
          <a:lstStyle/>
          <a:p>
            <a:r>
              <a:rPr lang="en-US" dirty="0"/>
              <a:t>Schedule Representation</a:t>
            </a:r>
          </a:p>
        </p:txBody>
      </p:sp>
      <p:pic>
        <p:nvPicPr>
          <p:cNvPr id="7" name="Content Placeholder 6" descr="gantt chart.png"/>
          <p:cNvPicPr>
            <a:picLocks noGrp="1" noChangeAspect="1"/>
          </p:cNvPicPr>
          <p:nvPr>
            <p:ph sz="quarter" idx="1"/>
          </p:nvPr>
        </p:nvPicPr>
        <p:blipFill>
          <a:blip r:embed="rId2"/>
          <a:stretch>
            <a:fillRect/>
          </a:stretch>
        </p:blipFill>
        <p:spPr>
          <a:xfrm>
            <a:off x="757646" y="1619795"/>
            <a:ext cx="10267406" cy="4467496"/>
          </a:xfrm>
        </p:spPr>
      </p:pic>
    </p:spTree>
    <p:extLst>
      <p:ext uri="{BB962C8B-B14F-4D97-AF65-F5344CB8AC3E}">
        <p14:creationId xmlns:p14="http://schemas.microsoft.com/office/powerpoint/2010/main" val="354925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97280"/>
          </a:xfrm>
        </p:spPr>
        <p:txBody>
          <a:bodyPr/>
          <a:lstStyle/>
          <a:p>
            <a:r>
              <a:rPr lang="en-US" dirty="0"/>
              <a:t>Risk Identification &amp; Analysis</a:t>
            </a:r>
          </a:p>
        </p:txBody>
      </p:sp>
      <p:sp>
        <p:nvSpPr>
          <p:cNvPr id="5" name="Content Placeholder 4"/>
          <p:cNvSpPr>
            <a:spLocks noGrp="1"/>
          </p:cNvSpPr>
          <p:nvPr>
            <p:ph sz="quarter" idx="1"/>
          </p:nvPr>
        </p:nvSpPr>
        <p:spPr>
          <a:xfrm>
            <a:off x="609600" y="1397726"/>
            <a:ext cx="9956800" cy="5076226"/>
          </a:xfrm>
          <a:ln>
            <a:noFill/>
          </a:ln>
        </p:spPr>
        <p:txBody>
          <a:bodyPr/>
          <a:lstStyle/>
          <a:p>
            <a:pPr algn="just">
              <a:buNone/>
            </a:pPr>
            <a:r>
              <a:rPr lang="en-US" b="1" dirty="0">
                <a:latin typeface="Times New Roman" pitchFamily="18" charset="0"/>
                <a:cs typeface="Times New Roman" pitchFamily="18" charset="0"/>
              </a:rPr>
              <a:t>1. </a:t>
            </a:r>
            <a:r>
              <a:rPr lang="en-US" b="1" dirty="0">
                <a:latin typeface="+mj-lt"/>
                <a:cs typeface="Times New Roman" pitchFamily="18" charset="0"/>
              </a:rPr>
              <a:t>Technical Risk:</a:t>
            </a:r>
          </a:p>
          <a:p>
            <a:pPr algn="just">
              <a:buFont typeface="Courier New" pitchFamily="49" charset="0"/>
              <a:buChar char="o"/>
            </a:pPr>
            <a:r>
              <a:rPr lang="en-US" dirty="0">
                <a:latin typeface="+mj-lt"/>
                <a:cs typeface="Times New Roman" pitchFamily="18" charset="0"/>
              </a:rPr>
              <a:t> The device failure problem, software failure problem. </a:t>
            </a:r>
          </a:p>
          <a:p>
            <a:pPr algn="just">
              <a:buNone/>
            </a:pPr>
            <a:endParaRPr lang="en-US" dirty="0">
              <a:latin typeface="+mj-lt"/>
              <a:cs typeface="Times New Roman" pitchFamily="18" charset="0"/>
            </a:endParaRPr>
          </a:p>
          <a:p>
            <a:pPr algn="just">
              <a:buClr>
                <a:schemeClr val="tx1"/>
              </a:buClr>
              <a:buNone/>
            </a:pPr>
            <a:endParaRPr lang="en-US" dirty="0">
              <a:solidFill>
                <a:schemeClr val="tx1">
                  <a:lumMod val="95000"/>
                  <a:lumOff val="5000"/>
                </a:schemeClr>
              </a:solidFill>
              <a:latin typeface="+mj-lt"/>
              <a:cs typeface="Times New Roman" pitchFamily="18" charset="0"/>
            </a:endParaRPr>
          </a:p>
          <a:p>
            <a:pPr algn="just">
              <a:buClr>
                <a:schemeClr val="tx1"/>
              </a:buClr>
              <a:buNone/>
            </a:pPr>
            <a:r>
              <a:rPr lang="en-US" b="1" dirty="0">
                <a:latin typeface="+mj-lt"/>
                <a:cs typeface="Times New Roman" pitchFamily="18" charset="0"/>
              </a:rPr>
              <a:t>2. Non-technical  risk:</a:t>
            </a:r>
            <a:r>
              <a:rPr lang="en-US" b="1" u="sng" dirty="0">
                <a:latin typeface="+mj-lt"/>
                <a:cs typeface="Times New Roman" pitchFamily="18" charset="0"/>
              </a:rPr>
              <a:t> </a:t>
            </a:r>
          </a:p>
          <a:p>
            <a:pPr algn="just">
              <a:buClr>
                <a:schemeClr val="tx1"/>
              </a:buClr>
              <a:buFont typeface="Courier New" pitchFamily="49" charset="0"/>
              <a:buChar char="o"/>
            </a:pPr>
            <a:r>
              <a:rPr lang="en-US" dirty="0">
                <a:latin typeface="+mj-lt"/>
                <a:cs typeface="Times New Roman" pitchFamily="18" charset="0"/>
              </a:rPr>
              <a:t>Users may not be aware of how to use the software.</a:t>
            </a:r>
          </a:p>
          <a:p>
            <a:pPr algn="just">
              <a:buClr>
                <a:schemeClr val="tx1"/>
              </a:buClr>
              <a:buNone/>
            </a:pPr>
            <a:r>
              <a:rPr lang="en-US" dirty="0">
                <a:latin typeface="Times New Roman" pitchFamily="18" charset="0"/>
                <a:cs typeface="Times New Roman" pitchFamily="18" charset="0"/>
              </a:rPr>
              <a:t> </a:t>
            </a:r>
          </a:p>
          <a:p>
            <a:pPr marL="457200" indent="-457200">
              <a:buNone/>
            </a:pPr>
            <a:endParaRPr lang="en-US" dirty="0"/>
          </a:p>
        </p:txBody>
      </p:sp>
    </p:spTree>
    <p:extLst>
      <p:ext uri="{BB962C8B-B14F-4D97-AF65-F5344CB8AC3E}">
        <p14:creationId xmlns:p14="http://schemas.microsoft.com/office/powerpoint/2010/main" val="153918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162594"/>
          </a:xfrm>
        </p:spPr>
        <p:txBody>
          <a:bodyPr/>
          <a:lstStyle/>
          <a:p>
            <a:r>
              <a:rPr lang="en-US" dirty="0"/>
              <a:t>Cost Analysis</a:t>
            </a:r>
          </a:p>
        </p:txBody>
      </p:sp>
      <p:sp>
        <p:nvSpPr>
          <p:cNvPr id="3" name="Content Placeholder 2"/>
          <p:cNvSpPr>
            <a:spLocks noGrp="1"/>
          </p:cNvSpPr>
          <p:nvPr>
            <p:ph sz="quarter" idx="1"/>
          </p:nvPr>
        </p:nvSpPr>
        <p:spPr>
          <a:xfrm>
            <a:off x="583474" y="1175657"/>
            <a:ext cx="9956800" cy="5285232"/>
          </a:xfrm>
        </p:spPr>
        <p:txBody>
          <a:bodyPr>
            <a:normAutofit fontScale="70000" lnSpcReduction="20000"/>
          </a:bodyPr>
          <a:lstStyle/>
          <a:p>
            <a:pPr algn="just">
              <a:buNone/>
            </a:pPr>
            <a:endParaRPr lang="en-US" dirty="0"/>
          </a:p>
          <a:p>
            <a:pPr algn="just">
              <a:buNone/>
            </a:pPr>
            <a:endParaRPr lang="en-US" dirty="0"/>
          </a:p>
          <a:p>
            <a:pPr algn="just">
              <a:buNone/>
            </a:pPr>
            <a:r>
              <a:rPr lang="en-US" sz="3400" dirty="0"/>
              <a:t>By COCOMO Model :-</a:t>
            </a:r>
          </a:p>
          <a:p>
            <a:pPr algn="just">
              <a:buNone/>
            </a:pPr>
            <a:r>
              <a:rPr lang="en-US" sz="3400" dirty="0"/>
              <a:t>Assuming KLOC = 3500</a:t>
            </a:r>
          </a:p>
          <a:p>
            <a:pPr algn="just">
              <a:buNone/>
            </a:pPr>
            <a:endParaRPr lang="en-US" sz="3400" dirty="0"/>
          </a:p>
          <a:p>
            <a:pPr algn="just">
              <a:buNone/>
            </a:pPr>
            <a:r>
              <a:rPr lang="en-US" sz="3400" dirty="0"/>
              <a:t>Effort(E) = 2.4*(3500^1.05) = 8.94 person/month</a:t>
            </a:r>
          </a:p>
          <a:p>
            <a:pPr algn="just">
              <a:buNone/>
            </a:pPr>
            <a:endParaRPr lang="en-US" sz="3400" dirty="0"/>
          </a:p>
          <a:p>
            <a:pPr algn="just">
              <a:buNone/>
            </a:pPr>
            <a:r>
              <a:rPr lang="en-US" sz="3400" dirty="0"/>
              <a:t>Time(T) = 2.5*(8.94^0.38) = 5.74 months ~ 6.0 months</a:t>
            </a:r>
          </a:p>
          <a:p>
            <a:pPr algn="just">
              <a:buNone/>
            </a:pPr>
            <a:endParaRPr lang="en-US" sz="3400" dirty="0"/>
          </a:p>
          <a:p>
            <a:pPr algn="just">
              <a:buNone/>
            </a:pPr>
            <a:r>
              <a:rPr lang="en-US" sz="3400" dirty="0"/>
              <a:t>Person = E/T </a:t>
            </a:r>
          </a:p>
          <a:p>
            <a:pPr algn="just">
              <a:buNone/>
            </a:pPr>
            <a:r>
              <a:rPr lang="en-US" sz="3400" dirty="0"/>
              <a:t>             = 8.94/5.74 = 1.55 ~ 2.0 persons</a:t>
            </a:r>
          </a:p>
          <a:p>
            <a:pPr algn="just">
              <a:buNone/>
            </a:pPr>
            <a:endParaRPr lang="en-US" sz="3400" dirty="0"/>
          </a:p>
          <a:p>
            <a:pPr algn="just">
              <a:buNone/>
            </a:pPr>
            <a:r>
              <a:rPr lang="en-US" sz="3400" dirty="0"/>
              <a:t>Total Cost = 2*6*15,000(</a:t>
            </a:r>
            <a:r>
              <a:rPr lang="en-US" sz="3400" dirty="0" err="1"/>
              <a:t>rs</a:t>
            </a:r>
            <a:r>
              <a:rPr lang="en-US" sz="3400" dirty="0"/>
              <a:t>)</a:t>
            </a:r>
          </a:p>
          <a:p>
            <a:pPr algn="just">
              <a:buNone/>
            </a:pPr>
            <a:r>
              <a:rPr lang="en-US" sz="3400" dirty="0"/>
              <a:t>		      = Rs. 1,80,000</a:t>
            </a:r>
          </a:p>
          <a:p>
            <a:pPr algn="just">
              <a:buNone/>
            </a:pPr>
            <a:endParaRPr lang="en-US" sz="3400" dirty="0"/>
          </a:p>
          <a:p>
            <a:pPr algn="just">
              <a:buNone/>
            </a:pPr>
            <a:endParaRPr lang="en-US" sz="3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technology</a:t>
            </a:r>
          </a:p>
        </p:txBody>
      </p:sp>
      <p:sp>
        <p:nvSpPr>
          <p:cNvPr id="3" name="Content Placeholder 2"/>
          <p:cNvSpPr>
            <a:spLocks noGrp="1"/>
          </p:cNvSpPr>
          <p:nvPr>
            <p:ph sz="quarter" idx="1"/>
          </p:nvPr>
        </p:nvSpPr>
        <p:spPr/>
        <p:txBody>
          <a:bodyPr/>
          <a:lstStyle/>
          <a:p>
            <a:pPr>
              <a:buFont typeface="Wingdings" pitchFamily="2" charset="2"/>
              <a:buChar char="Ø"/>
            </a:pPr>
            <a:r>
              <a:rPr lang="en-US" dirty="0"/>
              <a:t>Programming Language: Java</a:t>
            </a:r>
          </a:p>
          <a:p>
            <a:pPr>
              <a:buFont typeface="Wingdings" pitchFamily="2" charset="2"/>
              <a:buChar char="Ø"/>
            </a:pPr>
            <a:r>
              <a:rPr lang="en-US" dirty="0"/>
              <a:t>Front end : Swing, Java</a:t>
            </a:r>
          </a:p>
          <a:p>
            <a:pPr>
              <a:buFont typeface="Wingdings" pitchFamily="2" charset="2"/>
              <a:buChar char="Ø"/>
            </a:pPr>
            <a:r>
              <a:rPr lang="en-US" dirty="0"/>
              <a:t>Tools :Net beans IDE 8.1 or Eclipse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Diagrams</a:t>
            </a:r>
          </a:p>
        </p:txBody>
      </p:sp>
      <p:sp>
        <p:nvSpPr>
          <p:cNvPr id="3" name="Content Placeholder 2"/>
          <p:cNvSpPr>
            <a:spLocks noGrp="1"/>
          </p:cNvSpPr>
          <p:nvPr>
            <p:ph sz="quarter" idx="1"/>
          </p:nvPr>
        </p:nvSpPr>
        <p:spPr/>
        <p:txBody>
          <a:bodyPr/>
          <a:lstStyle/>
          <a:p>
            <a:endParaRPr lang="en-US" dirty="0"/>
          </a:p>
          <a:p>
            <a:pPr algn="just"/>
            <a:r>
              <a:rPr lang="en-US" dirty="0"/>
              <a:t>Use Case diagram</a:t>
            </a:r>
          </a:p>
          <a:p>
            <a:pPr algn="just"/>
            <a:r>
              <a:rPr lang="en-US" dirty="0"/>
              <a:t>Sequence diagram</a:t>
            </a:r>
          </a:p>
          <a:p>
            <a:pPr algn="just"/>
            <a:r>
              <a:rPr lang="en-US" dirty="0"/>
              <a:t>Activity diagram</a:t>
            </a:r>
          </a:p>
          <a:p>
            <a:pPr algn="just"/>
            <a:r>
              <a:rPr lang="en-US" dirty="0"/>
              <a:t>Class diagram</a:t>
            </a:r>
          </a:p>
          <a:p>
            <a:pPr algn="just"/>
            <a:r>
              <a:rPr lang="en-US" dirty="0"/>
              <a:t>State transition diagram</a:t>
            </a:r>
          </a:p>
          <a:p>
            <a:pPr algn="just">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901337"/>
          </a:xfrm>
        </p:spPr>
        <p:txBody>
          <a:bodyPr/>
          <a:lstStyle/>
          <a:p>
            <a:r>
              <a:rPr lang="en-US" dirty="0"/>
              <a:t>Use Case Diagram</a:t>
            </a:r>
          </a:p>
        </p:txBody>
      </p:sp>
      <p:pic>
        <p:nvPicPr>
          <p:cNvPr id="6" name="Content Placeholder 5" descr="use case.png"/>
          <p:cNvPicPr>
            <a:picLocks noGrp="1" noChangeAspect="1"/>
          </p:cNvPicPr>
          <p:nvPr>
            <p:ph sz="quarter" idx="1"/>
          </p:nvPr>
        </p:nvPicPr>
        <p:blipFill>
          <a:blip r:embed="rId2"/>
          <a:stretch>
            <a:fillRect/>
          </a:stretch>
        </p:blipFill>
        <p:spPr>
          <a:xfrm>
            <a:off x="2207623" y="1175658"/>
            <a:ext cx="7328263" cy="529816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31966"/>
          </a:xfrm>
        </p:spPr>
        <p:txBody>
          <a:bodyPr/>
          <a:lstStyle/>
          <a:p>
            <a:r>
              <a:rPr lang="en-US" dirty="0"/>
              <a:t>Sequence Diagram</a:t>
            </a:r>
          </a:p>
        </p:txBody>
      </p:sp>
      <p:pic>
        <p:nvPicPr>
          <p:cNvPr id="5" name="Content Placeholder 4" descr="sequence.png"/>
          <p:cNvPicPr>
            <a:picLocks noGrp="1" noChangeAspect="1"/>
          </p:cNvPicPr>
          <p:nvPr>
            <p:ph sz="quarter" idx="1"/>
          </p:nvPr>
        </p:nvPicPr>
        <p:blipFill>
          <a:blip r:embed="rId2"/>
          <a:stretch>
            <a:fillRect/>
          </a:stretch>
        </p:blipFill>
        <p:spPr>
          <a:xfrm>
            <a:off x="992777" y="1188720"/>
            <a:ext cx="9810206" cy="528510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Steganography?</a:t>
            </a:r>
          </a:p>
        </p:txBody>
      </p:sp>
      <p:sp>
        <p:nvSpPr>
          <p:cNvPr id="3" name="Content Placeholder 2"/>
          <p:cNvSpPr>
            <a:spLocks noGrp="1"/>
          </p:cNvSpPr>
          <p:nvPr>
            <p:ph sz="quarter" idx="1"/>
          </p:nvPr>
        </p:nvSpPr>
        <p:spPr/>
        <p:txBody>
          <a:bodyPr/>
          <a:lstStyle/>
          <a:p>
            <a:pPr algn="just">
              <a:buFont typeface="Wingdings" panose="05000000000000000000" pitchFamily="2" charset="2"/>
              <a:buChar char="Ø"/>
            </a:pPr>
            <a:r>
              <a:rPr lang="en-US" dirty="0"/>
              <a:t>Steganography is to hide message in such a way that no one apart from the intended recipient even knows  that message has been sent.</a:t>
            </a:r>
          </a:p>
          <a:p>
            <a:pPr algn="just">
              <a:buFont typeface="Wingdings" panose="05000000000000000000" pitchFamily="2" charset="2"/>
              <a:buChar char="Ø"/>
            </a:pPr>
            <a:r>
              <a:rPr lang="en-IN" dirty="0"/>
              <a:t>Steganography includes the concealment of information within computer files. In digital steganography, electronic communications may include steganography coding inside of a transport layer, such as a document file, image file, program or protocol.</a:t>
            </a:r>
          </a:p>
          <a:p>
            <a:pPr algn="just">
              <a:buFont typeface="Wingdings" panose="05000000000000000000" pitchFamily="2" charset="2"/>
              <a:buChar char="Ø"/>
            </a:pPr>
            <a:r>
              <a:rPr lang="en-IN" dirty="0"/>
              <a:t>Steganography is the art and science of writing hidden messages in such a way that no one, apart from the sender and intended recipient, suspects the existence of the message</a:t>
            </a:r>
            <a:r>
              <a:rPr lang="en-US" dirty="0"/>
              <a:t>.</a:t>
            </a:r>
          </a:p>
          <a:p>
            <a:pPr algn="just">
              <a:buFont typeface="Wingdings" panose="05000000000000000000" pitchFamily="2" charset="2"/>
              <a:buChar char="Ø"/>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05840"/>
          </a:xfrm>
        </p:spPr>
        <p:txBody>
          <a:bodyPr/>
          <a:lstStyle/>
          <a:p>
            <a:r>
              <a:rPr lang="en-US" dirty="0"/>
              <a:t>Activity Diagram</a:t>
            </a:r>
          </a:p>
        </p:txBody>
      </p:sp>
      <p:pic>
        <p:nvPicPr>
          <p:cNvPr id="3074" name="Picture 2" descr="C:\Users\CHINKI\Desktop\activity.png"/>
          <p:cNvPicPr>
            <a:picLocks noGrp="1" noChangeAspect="1" noChangeArrowheads="1"/>
          </p:cNvPicPr>
          <p:nvPr>
            <p:ph sz="quarter" idx="1"/>
          </p:nvPr>
        </p:nvPicPr>
        <p:blipFill>
          <a:blip r:embed="rId2"/>
          <a:srcRect/>
          <a:stretch>
            <a:fillRect/>
          </a:stretch>
        </p:blipFill>
        <p:spPr bwMode="auto">
          <a:xfrm>
            <a:off x="2312125" y="1018904"/>
            <a:ext cx="5930537" cy="545492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37" y="0"/>
            <a:ext cx="9956800" cy="692331"/>
          </a:xfrm>
        </p:spPr>
        <p:txBody>
          <a:bodyPr/>
          <a:lstStyle/>
          <a:p>
            <a:r>
              <a:rPr lang="en-US" dirty="0"/>
              <a:t>Class Diagram</a:t>
            </a:r>
          </a:p>
        </p:txBody>
      </p:sp>
      <p:pic>
        <p:nvPicPr>
          <p:cNvPr id="3074" name="Picture 2" descr="D:\sanket\7th sem\class diagram report.png"/>
          <p:cNvPicPr>
            <a:picLocks noGrp="1" noChangeAspect="1" noChangeArrowheads="1"/>
          </p:cNvPicPr>
          <p:nvPr>
            <p:ph sz="quarter" idx="1"/>
          </p:nvPr>
        </p:nvPicPr>
        <p:blipFill>
          <a:blip r:embed="rId2"/>
          <a:srcRect/>
          <a:stretch>
            <a:fillRect/>
          </a:stretch>
        </p:blipFill>
        <p:spPr bwMode="auto">
          <a:xfrm>
            <a:off x="1645920" y="757647"/>
            <a:ext cx="8425543" cy="571618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0"/>
            <a:ext cx="9956800" cy="927463"/>
          </a:xfrm>
        </p:spPr>
        <p:txBody>
          <a:bodyPr/>
          <a:lstStyle/>
          <a:p>
            <a:r>
              <a:rPr lang="en-US" dirty="0"/>
              <a:t>State Diagram</a:t>
            </a:r>
          </a:p>
        </p:txBody>
      </p:sp>
      <p:pic>
        <p:nvPicPr>
          <p:cNvPr id="4098" name="Picture 2" descr="D:\sanket\7th sem\state chart diagram final.png"/>
          <p:cNvPicPr>
            <a:picLocks noGrp="1" noChangeAspect="1" noChangeArrowheads="1"/>
          </p:cNvPicPr>
          <p:nvPr>
            <p:ph sz="quarter" idx="1"/>
          </p:nvPr>
        </p:nvPicPr>
        <p:blipFill>
          <a:blip r:embed="rId2"/>
          <a:srcRect/>
          <a:stretch>
            <a:fillRect/>
          </a:stretch>
        </p:blipFill>
        <p:spPr bwMode="auto">
          <a:xfrm>
            <a:off x="2063931" y="979714"/>
            <a:ext cx="7746275" cy="5494111"/>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Form </a:t>
            </a:r>
          </a:p>
        </p:txBody>
      </p:sp>
      <p:pic>
        <p:nvPicPr>
          <p:cNvPr id="5" name="Content Placeholder 4" descr="homepag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Audio file(.AU)</a:t>
            </a:r>
          </a:p>
        </p:txBody>
      </p:sp>
      <p:pic>
        <p:nvPicPr>
          <p:cNvPr id="5" name="Content Placeholder 4" descr="selecting audio file.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Message</a:t>
            </a:r>
          </a:p>
        </p:txBody>
      </p:sp>
      <p:pic>
        <p:nvPicPr>
          <p:cNvPr id="5" name="Content Placeholder 4" descr="Entering message and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Text File For Encryption</a:t>
            </a:r>
          </a:p>
        </p:txBody>
      </p:sp>
      <p:pic>
        <p:nvPicPr>
          <p:cNvPr id="4" name="Content Placeholder 3" descr="selecting text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Encryption Key</a:t>
            </a:r>
          </a:p>
        </p:txBody>
      </p:sp>
      <p:pic>
        <p:nvPicPr>
          <p:cNvPr id="5" name="Content Placeholder 4" descr="password for encryption.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Done</a:t>
            </a:r>
          </a:p>
        </p:txBody>
      </p:sp>
      <p:pic>
        <p:nvPicPr>
          <p:cNvPr id="4" name="Content Placeholder 3" descr="Encryption don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err="1"/>
              <a:t>Stego</a:t>
            </a:r>
            <a:r>
              <a:rPr lang="en-US" dirty="0"/>
              <a:t>-Audio File</a:t>
            </a:r>
          </a:p>
        </p:txBody>
      </p:sp>
      <p:pic>
        <p:nvPicPr>
          <p:cNvPr id="5" name="Content Placeholder 4" descr="selecting encrypted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 Diagram Of Steganography</a:t>
            </a:r>
          </a:p>
        </p:txBody>
      </p:sp>
      <p:pic>
        <p:nvPicPr>
          <p:cNvPr id="4" name="Content Placeholder 3" descr="picture1"/>
          <p:cNvPicPr>
            <a:picLocks noGrp="1"/>
          </p:cNvPicPr>
          <p:nvPr>
            <p:ph sz="quarter" idx="1"/>
          </p:nvPr>
        </p:nvPicPr>
        <p:blipFill>
          <a:blip r:embed="rId2" cstate="print"/>
          <a:stretch>
            <a:fillRect/>
          </a:stretch>
        </p:blipFill>
        <p:spPr bwMode="auto">
          <a:xfrm>
            <a:off x="2106612" y="1793875"/>
            <a:ext cx="6962775" cy="4486275"/>
          </a:xfrm>
          <a:prstGeom prst="ellipse">
            <a:avLst/>
          </a:prstGeom>
          <a:ln w="63500" cap="rnd">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Decryption Key</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Message</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Done</a:t>
            </a:r>
          </a:p>
        </p:txBody>
      </p:sp>
      <p:pic>
        <p:nvPicPr>
          <p:cNvPr id="4" name="Content Placeholder 3" descr="Decrption done.PNG"/>
          <p:cNvPicPr>
            <a:picLocks noGrp="1" noChangeAspect="1"/>
          </p:cNvPicPr>
          <p:nvPr>
            <p:ph sz="quarter" idx="1"/>
          </p:nvPr>
        </p:nvPicPr>
        <p:blipFill>
          <a:blip r:embed="rId2"/>
          <a:stretch>
            <a:fillRect/>
          </a:stretch>
        </p:blipFill>
        <p:spPr>
          <a:xfrm>
            <a:off x="1018976" y="1600200"/>
            <a:ext cx="9138048" cy="487362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Decryption Key(Displays Nothing)</a:t>
            </a:r>
          </a:p>
        </p:txBody>
      </p:sp>
      <p:pic>
        <p:nvPicPr>
          <p:cNvPr id="4" name="Content Placeholder 3" descr="wrong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012" y="286439"/>
            <a:ext cx="10720986" cy="1131199"/>
          </a:xfrm>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sp>
        <p:nvSpPr>
          <p:cNvPr id="4" name="Rectangle 3"/>
          <p:cNvSpPr/>
          <p:nvPr/>
        </p:nvSpPr>
        <p:spPr>
          <a:xfrm>
            <a:off x="3454891" y="3076601"/>
            <a:ext cx="5282215" cy="2308324"/>
          </a:xfrm>
          <a:prstGeom prst="rect">
            <a:avLst/>
          </a:prstGeom>
          <a:noFill/>
        </p:spPr>
        <p:txBody>
          <a:bodyPr wrap="none" lIns="91440" tIns="45720" rIns="91440" bIns="45720">
            <a:spAutoFit/>
          </a:bodyPr>
          <a:lstStyle/>
          <a:p>
            <a:pPr algn="ctr"/>
            <a:r>
              <a:rPr lang="en-US" sz="7200" b="1" dirty="0">
                <a:ln w="9525">
                  <a:solidFill>
                    <a:schemeClr val="bg1"/>
                  </a:solidFill>
                  <a:prstDash val="solid"/>
                </a:ln>
                <a:effectLst>
                  <a:outerShdw blurRad="12700" dist="38100" dir="2700000" algn="tl" rotWithShape="0">
                    <a:schemeClr val="bg1">
                      <a:lumMod val="50000"/>
                    </a:schemeClr>
                  </a:outerShdw>
                </a:effectLst>
              </a:rPr>
              <a:t>Thank you!!</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7200" b="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62645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164" y="209320"/>
            <a:ext cx="10621834" cy="1208318"/>
          </a:xfrm>
        </p:spPr>
        <p:txBody>
          <a:bodyPr>
            <a:normAutofit/>
          </a:bodyPr>
          <a:lstStyle/>
          <a:p>
            <a:r>
              <a:rPr lang="en-US" dirty="0"/>
              <a:t>Introduction To Audio Steganography</a:t>
            </a:r>
          </a:p>
        </p:txBody>
      </p:sp>
      <p:sp>
        <p:nvSpPr>
          <p:cNvPr id="3" name="Content Placeholder 2"/>
          <p:cNvSpPr>
            <a:spLocks noGrp="1"/>
          </p:cNvSpPr>
          <p:nvPr>
            <p:ph sz="quarter" idx="1"/>
          </p:nvPr>
        </p:nvSpPr>
        <p:spPr>
          <a:xfrm>
            <a:off x="738130" y="2222287"/>
            <a:ext cx="10635156" cy="4178513"/>
          </a:xfrm>
        </p:spPr>
        <p:txBody>
          <a:bodyPr>
            <a:normAutofit/>
          </a:bodyPr>
          <a:lstStyle/>
          <a:p>
            <a:pPr algn="just">
              <a:buFont typeface="Wingdings" pitchFamily="2" charset="2"/>
              <a:buChar char="Ø"/>
            </a:pPr>
            <a:r>
              <a:rPr lang="en-IN" sz="2400" dirty="0"/>
              <a:t>Audio Steganography is the scheme of hiding the existence of secret information by concealing it into another medium such as audio file. </a:t>
            </a:r>
          </a:p>
          <a:p>
            <a:pPr algn="just">
              <a:buFont typeface="Wingdings" pitchFamily="2" charset="2"/>
              <a:buChar char="Ø"/>
            </a:pPr>
            <a:r>
              <a:rPr lang="en-IN" sz="2400" dirty="0"/>
              <a:t>Audio Steganography is a technique used to transmit hidden information by modifying an audio signal in an imperceptible manner. It is the science of hiding some secret text or audio information in a host message. The host message before Steganography and </a:t>
            </a:r>
            <a:r>
              <a:rPr lang="en-IN" sz="2400" dirty="0" err="1"/>
              <a:t>Stego</a:t>
            </a:r>
            <a:r>
              <a:rPr lang="en-IN" sz="2400" dirty="0"/>
              <a:t> message after Steganography have the same characteristics.</a:t>
            </a:r>
          </a:p>
          <a:p>
            <a:pPr algn="just">
              <a:buFont typeface="Wingdings" pitchFamily="2" charset="2"/>
              <a:buChar char="Ø"/>
            </a:pPr>
            <a:r>
              <a:rPr lang="en-IN" sz="2400" dirty="0"/>
              <a:t> Embedding secret messages in digital sound is a more difficult process. Varieties of techniques for embedding information in digital audio have been established. </a:t>
            </a:r>
            <a:endParaRPr lang="en-US" sz="2200" dirty="0"/>
          </a:p>
        </p:txBody>
      </p:sp>
    </p:spTree>
    <p:extLst>
      <p:ext uri="{BB962C8B-B14F-4D97-AF65-F5344CB8AC3E}">
        <p14:creationId xmlns:p14="http://schemas.microsoft.com/office/powerpoint/2010/main" val="140832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Flow Chart Of Audio Steganography</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7361" y="1953213"/>
            <a:ext cx="8190410" cy="4094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Audio Data Hiding </a:t>
            </a:r>
          </a:p>
        </p:txBody>
      </p:sp>
      <p:sp>
        <p:nvSpPr>
          <p:cNvPr id="3" name="Content Placeholder 2"/>
          <p:cNvSpPr>
            <a:spLocks noGrp="1"/>
          </p:cNvSpPr>
          <p:nvPr>
            <p:ph sz="quarter" idx="1"/>
          </p:nvPr>
        </p:nvSpPr>
        <p:spPr/>
        <p:txBody>
          <a:bodyPr/>
          <a:lstStyle/>
          <a:p>
            <a:pPr lvl="0">
              <a:buFont typeface="Wingdings" pitchFamily="2" charset="2"/>
              <a:buChar char="Ø"/>
            </a:pPr>
            <a:endParaRPr lang="en-US" dirty="0"/>
          </a:p>
          <a:p>
            <a:pPr lvl="0">
              <a:buFont typeface="Wingdings" pitchFamily="2" charset="2"/>
              <a:buChar char="Ø"/>
            </a:pPr>
            <a:r>
              <a:rPr lang="en-US" dirty="0"/>
              <a:t>Least Significant Bit</a:t>
            </a:r>
          </a:p>
          <a:p>
            <a:pPr lvl="0">
              <a:buFont typeface="Wingdings" pitchFamily="2" charset="2"/>
              <a:buChar char="Ø"/>
            </a:pPr>
            <a:r>
              <a:rPr lang="en-US" dirty="0"/>
              <a:t>Spread Spectrum</a:t>
            </a:r>
          </a:p>
          <a:p>
            <a:pPr lvl="0">
              <a:buFont typeface="Wingdings" pitchFamily="2" charset="2"/>
              <a:buChar char="Ø"/>
            </a:pPr>
            <a:r>
              <a:rPr lang="en-US" dirty="0"/>
              <a:t>Discrete Wavelets Transform  </a:t>
            </a:r>
          </a:p>
          <a:p>
            <a:pPr lvl="0">
              <a:buFont typeface="Wingdings" pitchFamily="2" charset="2"/>
              <a:buChar char="Ø"/>
            </a:pPr>
            <a:r>
              <a:rPr lang="en-US" dirty="0"/>
              <a:t>Low-Bit Encoding</a:t>
            </a:r>
            <a:endParaRPr lang="en-IN" dirty="0"/>
          </a:p>
          <a:p>
            <a:pPr lvl="0">
              <a:buFont typeface="Wingdings" pitchFamily="2" charset="2"/>
              <a:buChar char="Ø"/>
            </a:pPr>
            <a:r>
              <a:rPr lang="en-US" dirty="0"/>
              <a:t>Phase Coding</a:t>
            </a:r>
          </a:p>
          <a:p>
            <a:pPr lvl="0">
              <a:buFont typeface="Wingdings" pitchFamily="2" charset="2"/>
              <a:buChar char="Ø"/>
            </a:pPr>
            <a:r>
              <a:rPr lang="en-US" dirty="0"/>
              <a:t>Echo Data Hiding</a:t>
            </a:r>
          </a:p>
          <a:p>
            <a:pPr lvl="0">
              <a:buNone/>
            </a:pPr>
            <a:endParaRPr lang="en-US" dirty="0"/>
          </a:p>
          <a:p>
            <a:pPr lvl="0">
              <a:buFont typeface="Wingdings" pitchFamily="2" charset="2"/>
              <a:buChar char="Ø"/>
            </a:pPr>
            <a:endParaRPr lang="en-US"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Significant Bit		</a:t>
            </a:r>
          </a:p>
        </p:txBody>
      </p:sp>
      <p:sp>
        <p:nvSpPr>
          <p:cNvPr id="3" name="Content Placeholder 2"/>
          <p:cNvSpPr>
            <a:spLocks noGrp="1"/>
          </p:cNvSpPr>
          <p:nvPr>
            <p:ph sz="quarter" idx="1"/>
          </p:nvPr>
        </p:nvSpPr>
        <p:spPr/>
        <p:txBody>
          <a:bodyPr/>
          <a:lstStyle/>
          <a:p>
            <a:r>
              <a:rPr lang="en-US" dirty="0"/>
              <a:t>Least significant bit (LSB) coding is the simplest way to embed information in a digital audio file.</a:t>
            </a:r>
          </a:p>
          <a:p>
            <a:r>
              <a:rPr lang="en-US" dirty="0"/>
              <a:t>By substituting the least significant bit of each sampling point with a binary message.</a:t>
            </a:r>
          </a:p>
          <a:p>
            <a:r>
              <a:rPr lang="en-US" dirty="0"/>
              <a:t>In implementations of LSB coding, the least significant bits of a sample are replaced with message bits.</a:t>
            </a:r>
          </a:p>
          <a:p>
            <a:r>
              <a:rPr lang="en-US" dirty="0"/>
              <a:t>To extract a secret message from an LSB encoded sound file, the receiver needs access to the sequence of sample indices used in the embedding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Spectrum Technique</a:t>
            </a:r>
          </a:p>
        </p:txBody>
      </p:sp>
      <p:sp>
        <p:nvSpPr>
          <p:cNvPr id="3" name="Content Placeholder 2"/>
          <p:cNvSpPr>
            <a:spLocks noGrp="1"/>
          </p:cNvSpPr>
          <p:nvPr>
            <p:ph sz="quarter" idx="1"/>
          </p:nvPr>
        </p:nvSpPr>
        <p:spPr/>
        <p:txBody>
          <a:bodyPr/>
          <a:lstStyle/>
          <a:p>
            <a:r>
              <a:rPr lang="en-US" dirty="0"/>
              <a:t>Spread Spectrum steganography on audio data will be implemented with the following scheme: </a:t>
            </a:r>
          </a:p>
          <a:p>
            <a:pPr>
              <a:buNone/>
            </a:pPr>
            <a:endParaRPr lang="en-US" dirty="0"/>
          </a:p>
          <a:p>
            <a:pPr algn="just">
              <a:buFont typeface="Wingdings" pitchFamily="2" charset="2"/>
              <a:buChar char="Ø"/>
            </a:pPr>
            <a:r>
              <a:rPr lang="en-US" dirty="0"/>
              <a:t>Transform the audio cover object in time-domain into frequency-domain using Fast Fourier Transform. </a:t>
            </a:r>
          </a:p>
          <a:p>
            <a:pPr algn="just">
              <a:buFont typeface="Wingdings" pitchFamily="2" charset="2"/>
              <a:buChar char="Ø"/>
            </a:pPr>
            <a:r>
              <a:rPr lang="en-US" dirty="0"/>
              <a:t>Adding the information signal by using spread-spectrum to the cover object in frequency-domain. </a:t>
            </a:r>
          </a:p>
          <a:p>
            <a:pPr algn="just">
              <a:buFont typeface="Wingdings" pitchFamily="2" charset="2"/>
              <a:buChar char="Ø"/>
            </a:pPr>
            <a:r>
              <a:rPr lang="en-US" dirty="0"/>
              <a:t>Transform back the audio cover object from frequency –domain into time –domain using inverse fast Fourier Transform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Wavelets Transform</a:t>
            </a:r>
          </a:p>
        </p:txBody>
      </p:sp>
      <p:sp>
        <p:nvSpPr>
          <p:cNvPr id="3" name="Content Placeholder 2"/>
          <p:cNvSpPr>
            <a:spLocks noGrp="1"/>
          </p:cNvSpPr>
          <p:nvPr>
            <p:ph sz="quarter" idx="1"/>
          </p:nvPr>
        </p:nvSpPr>
        <p:spPr/>
        <p:txBody>
          <a:bodyPr/>
          <a:lstStyle/>
          <a:p>
            <a:r>
              <a:rPr lang="en-US" dirty="0"/>
              <a:t>Wavelet transform is used to convert a spatial domain into frequency domain. The use of wavelet in audio stenographic model lies in the fact that the wavelet transform clearly separates the high frequency and low frequency information.</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898</TotalTime>
  <Words>734</Words>
  <Application>Microsoft Office PowerPoint</Application>
  <PresentationFormat>Widescreen</PresentationFormat>
  <Paragraphs>108</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Century Schoolbook</vt:lpstr>
      <vt:lpstr>Courier New</vt:lpstr>
      <vt:lpstr>Tahoma</vt:lpstr>
      <vt:lpstr>Times New Roman</vt:lpstr>
      <vt:lpstr>Wingdings</vt:lpstr>
      <vt:lpstr>Wingdings 2</vt:lpstr>
      <vt:lpstr>Oriel</vt:lpstr>
      <vt:lpstr>Audio Steganography</vt:lpstr>
      <vt:lpstr>What Is Steganography?</vt:lpstr>
      <vt:lpstr>Block Diagram Of Steganography</vt:lpstr>
      <vt:lpstr>Introduction To Audio Steganography</vt:lpstr>
      <vt:lpstr>Basic Flow Chart Of Audio Steganography</vt:lpstr>
      <vt:lpstr>Methods Of Audio Data Hiding </vt:lpstr>
      <vt:lpstr>Least Significant Bit  </vt:lpstr>
      <vt:lpstr>Spread Spectrum Technique</vt:lpstr>
      <vt:lpstr>Discrete Wavelets Transform</vt:lpstr>
      <vt:lpstr>Advantages Of Audio Steganography</vt:lpstr>
      <vt:lpstr>Project Plan</vt:lpstr>
      <vt:lpstr>Software Model</vt:lpstr>
      <vt:lpstr>Schedule Representation</vt:lpstr>
      <vt:lpstr>Risk Identification &amp; Analysis</vt:lpstr>
      <vt:lpstr>Cost Analysis</vt:lpstr>
      <vt:lpstr>Tools and technology</vt:lpstr>
      <vt:lpstr>UML Diagrams</vt:lpstr>
      <vt:lpstr>Use Case Diagram</vt:lpstr>
      <vt:lpstr>Sequence Diagram</vt:lpstr>
      <vt:lpstr>Activity Diagram</vt:lpstr>
      <vt:lpstr>Class Diagram</vt:lpstr>
      <vt:lpstr>State Diagram</vt:lpstr>
      <vt:lpstr>Sample Form </vt:lpstr>
      <vt:lpstr>Select Audio file(.AU)</vt:lpstr>
      <vt:lpstr>Enter Message</vt:lpstr>
      <vt:lpstr>Selecting Text File For Encryption</vt:lpstr>
      <vt:lpstr>Enter Encryption Key</vt:lpstr>
      <vt:lpstr>Embedding Done</vt:lpstr>
      <vt:lpstr>Select Stego-Audio File</vt:lpstr>
      <vt:lpstr>Enter Decryption Key</vt:lpstr>
      <vt:lpstr>Displays Message</vt:lpstr>
      <vt:lpstr>Extraction Done</vt:lpstr>
      <vt:lpstr>Wrong Decryption Key(Displays Nothing)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Steganography</dc:title>
  <cp:lastModifiedBy>Sanket Patel</cp:lastModifiedBy>
  <cp:revision>79</cp:revision>
  <dcterms:created xsi:type="dcterms:W3CDTF">2014-08-28T13:11:19Z</dcterms:created>
  <dcterms:modified xsi:type="dcterms:W3CDTF">2016-10-12T18:26:31Z</dcterms:modified>
</cp:coreProperties>
</file>